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8"/>
  </p:notesMasterIdLst>
  <p:sldIdLst>
    <p:sldId id="256" r:id="rId2"/>
    <p:sldId id="257" r:id="rId3"/>
    <p:sldId id="258" r:id="rId4"/>
    <p:sldId id="259" r:id="rId5"/>
    <p:sldId id="277" r:id="rId6"/>
    <p:sldId id="275" r:id="rId7"/>
    <p:sldId id="276" r:id="rId8"/>
    <p:sldId id="260" r:id="rId9"/>
    <p:sldId id="261" r:id="rId10"/>
    <p:sldId id="268" r:id="rId11"/>
    <p:sldId id="269" r:id="rId12"/>
    <p:sldId id="270" r:id="rId13"/>
    <p:sldId id="271" r:id="rId14"/>
    <p:sldId id="272" r:id="rId15"/>
    <p:sldId id="274" r:id="rId16"/>
    <p:sldId id="27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91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C15B88-DE81-4CA5-8BE9-1D7918F00F37}" type="datetimeFigureOut">
              <a:rPr lang="en-US" smtClean="0"/>
              <a:pPr/>
              <a:t>03-08-2026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E21E51-1275-4FDC-B34E-18C8F9DA71B4}" type="slidenum">
              <a:rPr lang="en-US" smtClean="0"/>
              <a:pPr/>
              <a:t>‹#›</a:t>
            </a:fld>
            <a:endParaRPr lang="en-US"/>
          </a:p>
        </p:txBody>
      </p:sp>
    </p:spTree>
    <p:extLst>
      <p:ext uri="{BB962C8B-B14F-4D97-AF65-F5344CB8AC3E}">
        <p14:creationId xmlns:p14="http://schemas.microsoft.com/office/powerpoint/2010/main" val="2372959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2E21E51-1275-4FDC-B34E-18C8F9DA71B4}" type="slidenum">
              <a:rPr lang="en-US" smtClean="0"/>
              <a:pPr/>
              <a:t>1</a:t>
            </a:fld>
            <a:endParaRPr lang="en-US"/>
          </a:p>
        </p:txBody>
      </p:sp>
    </p:spTree>
    <p:extLst>
      <p:ext uri="{BB962C8B-B14F-4D97-AF65-F5344CB8AC3E}">
        <p14:creationId xmlns:p14="http://schemas.microsoft.com/office/powerpoint/2010/main" val="3507343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03-08-2026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03-08-2026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trishashi@g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dirty="0"/>
          </a:p>
          <a:p>
            <a:r>
              <a:rPr lang="en-US" dirty="0"/>
              <a:t> </a:t>
            </a:r>
          </a:p>
        </p:txBody>
      </p:sp>
      <p:pic>
        <p:nvPicPr>
          <p:cNvPr id="6" name="Picture 5" descr="PHOTO-2020-04-20-12-39-03.jpg"/>
          <p:cNvPicPr>
            <a:picLocks noChangeAspect="1"/>
          </p:cNvPicPr>
          <p:nvPr/>
        </p:nvPicPr>
        <p:blipFill>
          <a:blip r:embed="rId4" cstate="print"/>
          <a:stretch>
            <a:fillRect/>
          </a:stretch>
        </p:blipFill>
        <p:spPr>
          <a:xfrm>
            <a:off x="0" y="0"/>
            <a:ext cx="2641600" cy="1981200"/>
          </a:xfrm>
          <a:prstGeom prst="rect">
            <a:avLst/>
          </a:prstGeom>
        </p:spPr>
      </p:pic>
      <p:pic>
        <p:nvPicPr>
          <p:cNvPr id="10" name="Picture 9" descr="PHOTO-2020-05-05-17-44-26.jpg"/>
          <p:cNvPicPr>
            <a:picLocks noChangeAspect="1"/>
          </p:cNvPicPr>
          <p:nvPr/>
        </p:nvPicPr>
        <p:blipFill>
          <a:blip r:embed="rId5"/>
          <a:stretch>
            <a:fillRect/>
          </a:stretch>
        </p:blipFill>
        <p:spPr>
          <a:xfrm>
            <a:off x="2590800" y="0"/>
            <a:ext cx="3276600" cy="1638300"/>
          </a:xfrm>
          <a:prstGeom prst="rect">
            <a:avLst/>
          </a:prstGeom>
        </p:spPr>
      </p:pic>
      <p:pic>
        <p:nvPicPr>
          <p:cNvPr id="12" name="Picture 11" descr="PHOTO-2020-04-20-12-39-03 (1).jpg"/>
          <p:cNvPicPr>
            <a:picLocks noChangeAspect="1"/>
          </p:cNvPicPr>
          <p:nvPr/>
        </p:nvPicPr>
        <p:blipFill>
          <a:blip r:embed="rId6"/>
          <a:stretch>
            <a:fillRect/>
          </a:stretch>
        </p:blipFill>
        <p:spPr>
          <a:xfrm>
            <a:off x="5867400" y="1"/>
            <a:ext cx="3276600" cy="1600200"/>
          </a:xfrm>
          <a:prstGeom prst="rect">
            <a:avLst/>
          </a:prstGeom>
        </p:spPr>
      </p:pic>
      <p:sp>
        <p:nvSpPr>
          <p:cNvPr id="8" name="Title 7">
            <a:extLst>
              <a:ext uri="{FF2B5EF4-FFF2-40B4-BE49-F238E27FC236}">
                <a16:creationId xmlns:a16="http://schemas.microsoft.com/office/drawing/2014/main" id="{56548D03-93D1-66CF-A968-E2781A487029}"/>
              </a:ext>
            </a:extLst>
          </p:cNvPr>
          <p:cNvSpPr>
            <a:spLocks noGrp="1"/>
          </p:cNvSpPr>
          <p:nvPr>
            <p:ph type="ctrTitle"/>
          </p:nvPr>
        </p:nvSpPr>
        <p:spPr>
          <a:xfrm>
            <a:off x="152400" y="1371600"/>
            <a:ext cx="8232648" cy="2819400"/>
          </a:xfrm>
        </p:spPr>
        <p:txBody>
          <a:bodyPr/>
          <a:lstStyle/>
          <a:p>
            <a:r>
              <a:rPr lang="en-US" dirty="0">
                <a:solidFill>
                  <a:srgbClr val="FFC000"/>
                </a:solidFill>
              </a:rPr>
              <a:t>SHYAM ELECTROMECH SOLUTION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a:t>             QUALITY POLICY</a:t>
            </a:r>
          </a:p>
        </p:txBody>
      </p:sp>
      <p:sp>
        <p:nvSpPr>
          <p:cNvPr id="3" name="Content Placeholder 2"/>
          <p:cNvSpPr>
            <a:spLocks noGrp="1"/>
          </p:cNvSpPr>
          <p:nvPr>
            <p:ph idx="1"/>
          </p:nvPr>
        </p:nvSpPr>
        <p:spPr>
          <a:xfrm>
            <a:off x="457200" y="1066800"/>
            <a:ext cx="8229600" cy="5257800"/>
          </a:xfrm>
        </p:spPr>
        <p:txBody>
          <a:bodyPr>
            <a:normAutofit fontScale="92500" lnSpcReduction="10000"/>
          </a:bodyPr>
          <a:lstStyle/>
          <a:p>
            <a:pPr>
              <a:buNone/>
            </a:pPr>
            <a:r>
              <a:rPr lang="en-US" sz="2400" dirty="0"/>
              <a:t>    </a:t>
            </a:r>
          </a:p>
          <a:p>
            <a:pPr>
              <a:buNone/>
            </a:pPr>
            <a:r>
              <a:rPr lang="en-US" sz="2400" dirty="0"/>
              <a:t>    We are committed to provide timely quality services for design, construction, testing and commissioning of equipments and other services to our clients. In particular, we are committed to: </a:t>
            </a:r>
          </a:p>
          <a:p>
            <a:pPr>
              <a:buNone/>
            </a:pPr>
            <a:r>
              <a:rPr lang="en-US" sz="2400" dirty="0"/>
              <a:t>     Customer satisfaction. </a:t>
            </a:r>
          </a:p>
          <a:p>
            <a:pPr>
              <a:buNone/>
            </a:pPr>
            <a:r>
              <a:rPr lang="en-US" sz="2400" dirty="0"/>
              <a:t>     No compromise on quality. </a:t>
            </a:r>
          </a:p>
          <a:p>
            <a:pPr>
              <a:buNone/>
            </a:pPr>
            <a:r>
              <a:rPr lang="en-US" sz="2400" dirty="0"/>
              <a:t>     Continuous improvement of quality system. </a:t>
            </a:r>
          </a:p>
          <a:p>
            <a:pPr>
              <a:buNone/>
            </a:pPr>
            <a:r>
              <a:rPr lang="en-US" sz="2400" dirty="0"/>
              <a:t>     Optimize quality and quality output from men and machineries.    The management is committed to uphold quality policy by   following means.</a:t>
            </a:r>
          </a:p>
          <a:p>
            <a:pPr>
              <a:buNone/>
            </a:pPr>
            <a:r>
              <a:rPr lang="en-US" sz="2400" dirty="0"/>
              <a:t>     Action on customer complaints immediately. </a:t>
            </a:r>
          </a:p>
          <a:p>
            <a:pPr>
              <a:buNone/>
            </a:pPr>
            <a:r>
              <a:rPr lang="en-US" sz="2400" dirty="0"/>
              <a:t>    Training to employees for switch gear and protection system up to </a:t>
            </a:r>
            <a:r>
              <a:rPr lang="en-US" sz="2400" dirty="0">
                <a:latin typeface="+mj-lt"/>
              </a:rPr>
              <a:t>33</a:t>
            </a:r>
            <a:r>
              <a:rPr lang="en-US" sz="2400" dirty="0"/>
              <a:t> KV</a:t>
            </a:r>
          </a:p>
          <a:p>
            <a:pPr>
              <a:buNone/>
            </a:pPr>
            <a:r>
              <a:rPr lang="en-US" sz="2400" dirty="0"/>
              <a:t>    Upgrading the tools and tackles.</a:t>
            </a:r>
          </a:p>
          <a:p>
            <a:pPr>
              <a:buNone/>
            </a:pPr>
            <a:r>
              <a:rPr lang="en-US" sz="24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57200"/>
          </a:xfrm>
        </p:spPr>
        <p:txBody>
          <a:bodyPr>
            <a:normAutofit/>
          </a:bodyPr>
          <a:lstStyle/>
          <a:p>
            <a:r>
              <a:rPr lang="en-US" sz="2400" dirty="0"/>
              <a:t>                           Health, Safety &amp; Environment Policy</a:t>
            </a:r>
          </a:p>
        </p:txBody>
      </p:sp>
      <p:sp>
        <p:nvSpPr>
          <p:cNvPr id="3" name="Content Placeholder 2"/>
          <p:cNvSpPr>
            <a:spLocks noGrp="1"/>
          </p:cNvSpPr>
          <p:nvPr>
            <p:ph idx="1"/>
          </p:nvPr>
        </p:nvSpPr>
        <p:spPr>
          <a:xfrm>
            <a:off x="457200" y="838200"/>
            <a:ext cx="8229600" cy="5486400"/>
          </a:xfrm>
        </p:spPr>
        <p:txBody>
          <a:bodyPr>
            <a:normAutofit fontScale="92500" lnSpcReduction="20000"/>
          </a:bodyPr>
          <a:lstStyle/>
          <a:p>
            <a:r>
              <a:rPr lang="en-US" sz="2400" dirty="0"/>
              <a:t>It is the Policy of Shyam Electro Mech Solution to give great importance to Health and safety of its employees in design, construction, operation &amp; Maintenance of all the equipments and facilities. It is the duty of the management to do everything possible to prevent personal injuries . It is equally duty of every employee to exercise personal responsibility and to do everything to prevent injury to him and others. Protection Of environment is of prime concern and important business objective. In Particular, we are committed to: Comply with relevant laws and regulations. Follow a systematic approach to environmental management plan in order to achieve continual performance improvement. Prevent pollution, maximize recycle and reduce waste discharges and emissions. Emphasize every employee’s responsibility in environment performance; ensure appropriate operating practices and training. Promote awareness among contractors, suppliers and customers for shared responsibility towards environment protection. Ensure licensed persons are working for important talk. Provide safety ware such as Helmet, Safety Shoes, Gloves, Glasses, Apron, Safety Belt etc. to be field staff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r>
              <a:rPr lang="en-US" sz="4000" dirty="0"/>
              <a:t>           66 kV substation  project Snaps</a:t>
            </a:r>
          </a:p>
        </p:txBody>
      </p:sp>
      <p:pic>
        <p:nvPicPr>
          <p:cNvPr id="4" name="Content Placeholder 3" descr="PHOTO-2020-05-05-17-44-30.jpg"/>
          <p:cNvPicPr>
            <a:picLocks noGrp="1" noChangeAspect="1"/>
          </p:cNvPicPr>
          <p:nvPr>
            <p:ph idx="1"/>
          </p:nvPr>
        </p:nvPicPr>
        <p:blipFill>
          <a:blip r:embed="rId2"/>
          <a:stretch>
            <a:fillRect/>
          </a:stretch>
        </p:blipFill>
        <p:spPr>
          <a:xfrm>
            <a:off x="0" y="609600"/>
            <a:ext cx="2540000" cy="1905000"/>
          </a:xfrm>
        </p:spPr>
      </p:pic>
      <p:pic>
        <p:nvPicPr>
          <p:cNvPr id="5" name="Picture 4" descr="PHOTO-2020-05-05-17-44-24.jpg"/>
          <p:cNvPicPr>
            <a:picLocks noChangeAspect="1"/>
          </p:cNvPicPr>
          <p:nvPr/>
        </p:nvPicPr>
        <p:blipFill>
          <a:blip r:embed="rId3"/>
          <a:stretch>
            <a:fillRect/>
          </a:stretch>
        </p:blipFill>
        <p:spPr>
          <a:xfrm>
            <a:off x="2514600" y="533400"/>
            <a:ext cx="2641600" cy="1981200"/>
          </a:xfrm>
          <a:prstGeom prst="rect">
            <a:avLst/>
          </a:prstGeom>
        </p:spPr>
      </p:pic>
      <p:pic>
        <p:nvPicPr>
          <p:cNvPr id="6" name="Picture 5" descr="PHOTO-2020-05-05-17-44-26.jpg"/>
          <p:cNvPicPr>
            <a:picLocks noChangeAspect="1"/>
          </p:cNvPicPr>
          <p:nvPr/>
        </p:nvPicPr>
        <p:blipFill>
          <a:blip r:embed="rId4"/>
          <a:stretch>
            <a:fillRect/>
          </a:stretch>
        </p:blipFill>
        <p:spPr>
          <a:xfrm>
            <a:off x="5181600" y="533400"/>
            <a:ext cx="3962400" cy="1981200"/>
          </a:xfrm>
          <a:prstGeom prst="rect">
            <a:avLst/>
          </a:prstGeom>
        </p:spPr>
      </p:pic>
      <p:pic>
        <p:nvPicPr>
          <p:cNvPr id="7" name="Picture 6" descr="PHOTO-2020-05-05-17-44-31.jpg"/>
          <p:cNvPicPr>
            <a:picLocks noChangeAspect="1"/>
          </p:cNvPicPr>
          <p:nvPr/>
        </p:nvPicPr>
        <p:blipFill>
          <a:blip r:embed="rId5"/>
          <a:stretch>
            <a:fillRect/>
          </a:stretch>
        </p:blipFill>
        <p:spPr>
          <a:xfrm>
            <a:off x="0" y="2514600"/>
            <a:ext cx="9144000" cy="4343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r>
              <a:rPr lang="en-US" dirty="0"/>
              <a:t>         </a:t>
            </a:r>
            <a:r>
              <a:rPr lang="en-US"/>
              <a:t>Tube Mill </a:t>
            </a:r>
            <a:r>
              <a:rPr lang="en-US" dirty="0"/>
              <a:t>Project Snaps</a:t>
            </a:r>
          </a:p>
        </p:txBody>
      </p:sp>
      <p:pic>
        <p:nvPicPr>
          <p:cNvPr id="4" name="Content Placeholder 3" descr="PHOTO-2020-05-05-17-45-38.jpg"/>
          <p:cNvPicPr>
            <a:picLocks noGrp="1" noChangeAspect="1"/>
          </p:cNvPicPr>
          <p:nvPr>
            <p:ph idx="1"/>
          </p:nvPr>
        </p:nvPicPr>
        <p:blipFill>
          <a:blip r:embed="rId2"/>
          <a:stretch>
            <a:fillRect/>
          </a:stretch>
        </p:blipFill>
        <p:spPr>
          <a:xfrm>
            <a:off x="0" y="914400"/>
            <a:ext cx="3860800" cy="2895600"/>
          </a:xfrm>
        </p:spPr>
      </p:pic>
      <p:pic>
        <p:nvPicPr>
          <p:cNvPr id="5" name="Picture 4" descr="PHOTO-2020-05-05-17-45-35_1.jpg"/>
          <p:cNvPicPr>
            <a:picLocks noChangeAspect="1"/>
          </p:cNvPicPr>
          <p:nvPr/>
        </p:nvPicPr>
        <p:blipFill>
          <a:blip r:embed="rId3"/>
          <a:stretch>
            <a:fillRect/>
          </a:stretch>
        </p:blipFill>
        <p:spPr>
          <a:xfrm>
            <a:off x="3810000" y="914400"/>
            <a:ext cx="2667000" cy="2895600"/>
          </a:xfrm>
          <a:prstGeom prst="rect">
            <a:avLst/>
          </a:prstGeom>
        </p:spPr>
      </p:pic>
      <p:pic>
        <p:nvPicPr>
          <p:cNvPr id="6" name="Picture 5" descr="PHOTO-2020-05-05-17-45-33.jpg"/>
          <p:cNvPicPr>
            <a:picLocks noChangeAspect="1"/>
          </p:cNvPicPr>
          <p:nvPr/>
        </p:nvPicPr>
        <p:blipFill>
          <a:blip r:embed="rId4"/>
          <a:stretch>
            <a:fillRect/>
          </a:stretch>
        </p:blipFill>
        <p:spPr>
          <a:xfrm>
            <a:off x="6477000" y="914400"/>
            <a:ext cx="2667000" cy="2895600"/>
          </a:xfrm>
          <a:prstGeom prst="rect">
            <a:avLst/>
          </a:prstGeom>
        </p:spPr>
      </p:pic>
      <p:pic>
        <p:nvPicPr>
          <p:cNvPr id="7" name="Picture 6" descr="PHOTO-2020-05-05-17-45-39.jpg"/>
          <p:cNvPicPr>
            <a:picLocks noChangeAspect="1"/>
          </p:cNvPicPr>
          <p:nvPr/>
        </p:nvPicPr>
        <p:blipFill>
          <a:blip r:embed="rId5"/>
          <a:stretch>
            <a:fillRect/>
          </a:stretch>
        </p:blipFill>
        <p:spPr>
          <a:xfrm>
            <a:off x="0" y="3829050"/>
            <a:ext cx="4038600" cy="3028950"/>
          </a:xfrm>
          <a:prstGeom prst="rect">
            <a:avLst/>
          </a:prstGeom>
        </p:spPr>
      </p:pic>
      <p:pic>
        <p:nvPicPr>
          <p:cNvPr id="8" name="Picture 7" descr="PHOTO-2020-05-05-17-45-35.jpg"/>
          <p:cNvPicPr>
            <a:picLocks noChangeAspect="1"/>
          </p:cNvPicPr>
          <p:nvPr/>
        </p:nvPicPr>
        <p:blipFill>
          <a:blip r:embed="rId6"/>
          <a:stretch>
            <a:fillRect/>
          </a:stretch>
        </p:blipFill>
        <p:spPr>
          <a:xfrm>
            <a:off x="4000500" y="3810000"/>
            <a:ext cx="5143500" cy="304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a:t>          </a:t>
            </a:r>
            <a:r>
              <a:rPr lang="en-US" sz="3100" dirty="0"/>
              <a:t>WHY SHYAM ELECTRO-MECH SOLUTION </a:t>
            </a:r>
          </a:p>
        </p:txBody>
      </p:sp>
      <p:sp>
        <p:nvSpPr>
          <p:cNvPr id="3" name="Content Placeholder 2"/>
          <p:cNvSpPr>
            <a:spLocks noGrp="1"/>
          </p:cNvSpPr>
          <p:nvPr>
            <p:ph idx="1"/>
          </p:nvPr>
        </p:nvSpPr>
        <p:spPr>
          <a:xfrm>
            <a:off x="457200" y="762000"/>
            <a:ext cx="8229600" cy="5715000"/>
          </a:xfrm>
        </p:spPr>
        <p:txBody>
          <a:bodyPr>
            <a:normAutofit fontScale="92500"/>
          </a:bodyPr>
          <a:lstStyle/>
          <a:p>
            <a:endParaRPr lang="en-US" sz="2400" dirty="0"/>
          </a:p>
          <a:p>
            <a:r>
              <a:rPr lang="en-US" sz="2400" dirty="0"/>
              <a:t> Ideal one point Control center for complete project </a:t>
            </a:r>
          </a:p>
          <a:p>
            <a:r>
              <a:rPr lang="en-US" sz="2400" dirty="0"/>
              <a:t> Highly qualified team at client's disposal </a:t>
            </a:r>
          </a:p>
          <a:p>
            <a:r>
              <a:rPr lang="en-US" sz="2400" dirty="0"/>
              <a:t> Cost optimization </a:t>
            </a:r>
          </a:p>
          <a:p>
            <a:r>
              <a:rPr lang="en-US" sz="2400" dirty="0"/>
              <a:t>Confidentiality &amp; secrecy of Client's data </a:t>
            </a:r>
          </a:p>
          <a:p>
            <a:r>
              <a:rPr lang="en-US" sz="2400" dirty="0">
                <a:latin typeface="+mj-lt"/>
              </a:rPr>
              <a:t>24 </a:t>
            </a:r>
            <a:r>
              <a:rPr lang="en-US" sz="2400" dirty="0"/>
              <a:t>Years of experience in Electrical ,Automation, &amp; Plant Maintenance, Various Industry. </a:t>
            </a:r>
          </a:p>
          <a:p>
            <a:r>
              <a:rPr lang="en-US" sz="2400" dirty="0"/>
              <a:t>Innovative engineering solutions with value-added expertise </a:t>
            </a:r>
          </a:p>
          <a:p>
            <a:r>
              <a:rPr lang="en-US" sz="2400" dirty="0"/>
              <a:t> Strategic access to Technology Licensors and Contracting companies </a:t>
            </a:r>
          </a:p>
          <a:p>
            <a:r>
              <a:rPr lang="en-US" sz="2400" dirty="0"/>
              <a:t>Flexible, Client-conscious approach </a:t>
            </a:r>
          </a:p>
          <a:p>
            <a:r>
              <a:rPr lang="en-US" sz="2400" dirty="0"/>
              <a:t>Quality-certified systems and standards </a:t>
            </a:r>
          </a:p>
          <a:p>
            <a:r>
              <a:rPr lang="en-US" sz="2400" dirty="0"/>
              <a:t>Safety and environmental considerations </a:t>
            </a:r>
          </a:p>
          <a:p>
            <a:r>
              <a:rPr lang="en-US" sz="2400" dirty="0"/>
              <a:t> Commitment to cost and time schedules </a:t>
            </a:r>
          </a:p>
          <a:p>
            <a:pPr>
              <a:buNone/>
            </a:pP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CONTACT US</a:t>
            </a:r>
          </a:p>
        </p:txBody>
      </p:sp>
      <p:sp>
        <p:nvSpPr>
          <p:cNvPr id="3" name="Content Placeholder 2"/>
          <p:cNvSpPr>
            <a:spLocks noGrp="1"/>
          </p:cNvSpPr>
          <p:nvPr>
            <p:ph idx="1"/>
          </p:nvPr>
        </p:nvSpPr>
        <p:spPr/>
        <p:txBody>
          <a:bodyPr>
            <a:normAutofit lnSpcReduction="10000"/>
          </a:bodyPr>
          <a:lstStyle/>
          <a:p>
            <a:endParaRPr lang="en-US" dirty="0"/>
          </a:p>
          <a:p>
            <a:r>
              <a:rPr lang="en-US" dirty="0"/>
              <a:t> </a:t>
            </a:r>
            <a:r>
              <a:rPr lang="en-US" b="1" dirty="0"/>
              <a:t>Address: Mahadev Jharkhandi </a:t>
            </a:r>
            <a:r>
              <a:rPr lang="en-US" b="1" dirty="0" err="1"/>
              <a:t>Tukda</a:t>
            </a:r>
            <a:r>
              <a:rPr lang="en-US" b="1" dirty="0"/>
              <a:t> No.</a:t>
            </a:r>
            <a:r>
              <a:rPr lang="en-US" b="1" dirty="0">
                <a:latin typeface="+mj-lt"/>
              </a:rPr>
              <a:t>01</a:t>
            </a:r>
          </a:p>
          <a:p>
            <a:r>
              <a:rPr lang="en-US" b="1" dirty="0">
                <a:latin typeface="+mj-lt"/>
              </a:rPr>
              <a:t>Divya Nagar Bhairopur Near Hanuman Mandir </a:t>
            </a:r>
          </a:p>
          <a:p>
            <a:r>
              <a:rPr lang="en-US" b="1" dirty="0">
                <a:latin typeface="+mj-lt"/>
              </a:rPr>
              <a:t>Raneedeeh PO : Kurnraghat Distt:Gorakhpur </a:t>
            </a:r>
          </a:p>
          <a:p>
            <a:r>
              <a:rPr lang="en-US" b="1" dirty="0">
                <a:latin typeface="+mj-lt"/>
              </a:rPr>
              <a:t>Utter Pradesh -273008</a:t>
            </a:r>
          </a:p>
          <a:p>
            <a:r>
              <a:rPr lang="en-US" b="1" dirty="0">
                <a:latin typeface="+mj-lt"/>
              </a:rPr>
              <a:t>GSTIN: 09AHSPT7421R1Z4</a:t>
            </a:r>
          </a:p>
          <a:p>
            <a:r>
              <a:rPr lang="en-US" b="1" dirty="0">
                <a:latin typeface="+mj-lt"/>
              </a:rPr>
              <a:t>MSME: UDYAM-UP-32-0126375</a:t>
            </a:r>
          </a:p>
          <a:p>
            <a:r>
              <a:rPr lang="en-US" b="1" dirty="0"/>
              <a:t>Email:- </a:t>
            </a:r>
            <a:r>
              <a:rPr lang="en-US" b="1" dirty="0">
                <a:solidFill>
                  <a:srgbClr val="FF0000"/>
                </a:solidFill>
                <a:hlinkClick r:id="rId2"/>
              </a:rPr>
              <a:t>trishashi@gmail.com</a:t>
            </a:r>
            <a:endParaRPr lang="en-US" b="1" dirty="0">
              <a:solidFill>
                <a:srgbClr val="FF0000"/>
              </a:solidFill>
            </a:endParaRPr>
          </a:p>
          <a:p>
            <a:r>
              <a:rPr lang="en-US" b="1" dirty="0"/>
              <a:t> M +</a:t>
            </a:r>
            <a:r>
              <a:rPr lang="en-US" b="1" dirty="0">
                <a:latin typeface="+mj-lt"/>
              </a:rPr>
              <a:t>91 7367980692</a:t>
            </a:r>
          </a:p>
          <a:p>
            <a:r>
              <a:rPr lang="en-US" b="1" dirty="0"/>
              <a:t>Whats App call  +</a:t>
            </a:r>
            <a:r>
              <a:rPr lang="en-US" b="1" dirty="0">
                <a:latin typeface="+mj-lt"/>
              </a:rPr>
              <a:t>91 7367980692</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763905"/>
            <a:ext cx="8229600" cy="1143000"/>
          </a:xfrm>
        </p:spPr>
        <p:txBody>
          <a:bodyPr>
            <a:normAutofit fontScale="90000"/>
          </a:bodyPr>
          <a:lstStyle/>
          <a:p>
            <a:r>
              <a:rPr lang="en-US" b="1" dirty="0"/>
              <a:t>SHYAM ELECTROMECH SOLUTION</a:t>
            </a:r>
          </a:p>
        </p:txBody>
      </p:sp>
      <p:sp>
        <p:nvSpPr>
          <p:cNvPr id="3" name="Content Placeholder 2"/>
          <p:cNvSpPr>
            <a:spLocks noGrp="1"/>
          </p:cNvSpPr>
          <p:nvPr>
            <p:ph idx="1"/>
          </p:nvPr>
        </p:nvSpPr>
        <p:spPr>
          <a:xfrm>
            <a:off x="6248400" y="5334000"/>
            <a:ext cx="2743200" cy="914400"/>
          </a:xfrm>
        </p:spPr>
        <p:txBody>
          <a:bodyPr>
            <a:normAutofit fontScale="25000" lnSpcReduction="20000"/>
          </a:bodyPr>
          <a:lstStyle/>
          <a:p>
            <a:endParaRPr lang="en-US" dirty="0"/>
          </a:p>
          <a:p>
            <a:endParaRPr lang="en-US" dirty="0"/>
          </a:p>
          <a:p>
            <a:endParaRPr lang="en-US" dirty="0">
              <a:solidFill>
                <a:schemeClr val="accent1">
                  <a:lumMod val="75000"/>
                </a:schemeClr>
              </a:solidFill>
            </a:endParaRPr>
          </a:p>
          <a:p>
            <a:endParaRPr lang="en-US" sz="4400" dirty="0">
              <a:solidFill>
                <a:schemeClr val="accent1">
                  <a:lumMod val="75000"/>
                </a:schemeClr>
              </a:solidFill>
            </a:endParaRPr>
          </a:p>
          <a:p>
            <a:r>
              <a:rPr lang="en-US" sz="8000" b="1" dirty="0">
                <a:solidFill>
                  <a:srgbClr val="FFFF00"/>
                </a:solidFill>
              </a:rPr>
              <a:t>Thank---------You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04800"/>
            <a:ext cx="6858000" cy="213360"/>
          </a:xfrm>
        </p:spPr>
        <p:txBody>
          <a:bodyPr>
            <a:normAutofit fontScale="90000"/>
          </a:bodyPr>
          <a:lstStyle/>
          <a:p>
            <a:r>
              <a:rPr lang="en-US" sz="2400" dirty="0"/>
              <a:t>                                        INTRODUCTION</a:t>
            </a:r>
            <a:endParaRPr lang="en-US" sz="2800" dirty="0"/>
          </a:p>
        </p:txBody>
      </p:sp>
      <p:sp>
        <p:nvSpPr>
          <p:cNvPr id="3" name="Content Placeholder 2"/>
          <p:cNvSpPr>
            <a:spLocks noGrp="1"/>
          </p:cNvSpPr>
          <p:nvPr>
            <p:ph idx="1"/>
          </p:nvPr>
        </p:nvSpPr>
        <p:spPr>
          <a:xfrm>
            <a:off x="533400" y="685800"/>
            <a:ext cx="8077200" cy="6019800"/>
          </a:xfrm>
        </p:spPr>
        <p:txBody>
          <a:bodyPr>
            <a:normAutofit fontScale="25000" lnSpcReduction="20000"/>
          </a:bodyPr>
          <a:lstStyle/>
          <a:p>
            <a:r>
              <a:rPr lang="en-US" sz="9600" dirty="0"/>
              <a:t>Shyam Electro Mech Solution , Company in the business of providing Detailed Engineering services, Turnkey Contracts and O&amp;M services in Electrical and Instrumentation discipline for various types of projects in the field of Steel Plant, Cable plant, Cement, Textile Plant, Paper industries as well as Commercial Complex and Hotels. The company has been in this field for carrying out extensively all types of electrification work. The company has a team of highly qualified and Skilled personnel to complete the project in desired time schedule and still maintain the highest quality work. </a:t>
            </a:r>
          </a:p>
          <a:p>
            <a:r>
              <a:rPr lang="en-US" sz="9600" dirty="0"/>
              <a:t>The Company is headed by Mr. Shashi Tripathi who is having working experience of </a:t>
            </a:r>
            <a:r>
              <a:rPr lang="en-US" sz="9600" dirty="0">
                <a:latin typeface="+mj-lt"/>
              </a:rPr>
              <a:t>22</a:t>
            </a:r>
            <a:r>
              <a:rPr lang="en-US" sz="9600" dirty="0"/>
              <a:t> years in the field with various reputed organizations like Mitsubishi Ltd, PARI ltd, Mmi Steel Tanzania, BMW Steel Jamshedpur , Devki Steel Kenya, MMI Steel ltd Zambia. Jagdamba Steels Pvt ltd Nepal. Olak roofing Nigeria, And Lodhia Steel industries Tanzania .</a:t>
            </a:r>
          </a:p>
          <a:p>
            <a:endParaRPr lang="en-US" sz="9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600" dirty="0"/>
          </a:p>
          <a:p>
            <a:endParaRPr lang="en-US" sz="1800"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304800"/>
          </a:xfrm>
        </p:spPr>
        <p:txBody>
          <a:bodyPr>
            <a:noAutofit/>
          </a:bodyPr>
          <a:lstStyle/>
          <a:p>
            <a:r>
              <a:rPr lang="en-US" sz="2000" dirty="0"/>
              <a:t>                                               INTRODUCTION - 1</a:t>
            </a:r>
          </a:p>
        </p:txBody>
      </p:sp>
      <p:sp>
        <p:nvSpPr>
          <p:cNvPr id="3" name="Content Placeholder 2"/>
          <p:cNvSpPr>
            <a:spLocks noGrp="1"/>
          </p:cNvSpPr>
          <p:nvPr>
            <p:ph idx="1"/>
          </p:nvPr>
        </p:nvSpPr>
        <p:spPr>
          <a:xfrm>
            <a:off x="457200" y="1143000"/>
            <a:ext cx="8229600" cy="5181600"/>
          </a:xfrm>
        </p:spPr>
        <p:txBody>
          <a:bodyPr>
            <a:normAutofit lnSpcReduction="10000"/>
          </a:bodyPr>
          <a:lstStyle/>
          <a:p>
            <a:r>
              <a:rPr lang="en-US" dirty="0"/>
              <a:t>Prior to initiating this organization. Company profile and reference list for Construction projects is enclosed for ready reference. We pleased to introduce ourselves as one of the contractor for providing comprehensive and high-quality services. Testing and commissioning of switchyards and Substations. We undertake all types of electrical works like Testing and services of Power and Distribution Transformers, HV / LV panels, Scheme Testing etc. We have expert team to carry out Testing, Commissioning &amp; Maintenance of Various kinds of electrical equipments like MV/ LV Switchgear Panels, protective Relay circuit Breakers &amp; other electrical equipments of different make like Alstom, ABB, L&amp;T, Siemens, , LG, GE, Jyoti,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381000"/>
          </a:xfrm>
        </p:spPr>
        <p:txBody>
          <a:bodyPr>
            <a:noAutofit/>
          </a:bodyPr>
          <a:lstStyle/>
          <a:p>
            <a:r>
              <a:rPr lang="en-US" sz="2400" dirty="0"/>
              <a:t>                                                     PROFILE</a:t>
            </a:r>
          </a:p>
        </p:txBody>
      </p:sp>
      <p:sp>
        <p:nvSpPr>
          <p:cNvPr id="3" name="Content Placeholder 2"/>
          <p:cNvSpPr>
            <a:spLocks noGrp="1"/>
          </p:cNvSpPr>
          <p:nvPr>
            <p:ph idx="1"/>
          </p:nvPr>
        </p:nvSpPr>
        <p:spPr>
          <a:xfrm>
            <a:off x="228600" y="990600"/>
            <a:ext cx="8686800" cy="5638800"/>
          </a:xfrm>
        </p:spPr>
        <p:txBody>
          <a:bodyPr>
            <a:normAutofit lnSpcReduction="10000"/>
          </a:bodyPr>
          <a:lstStyle/>
          <a:p>
            <a:r>
              <a:rPr lang="en-US" dirty="0"/>
              <a:t>We always emphasize on scrutinizing our customer’s need and feed it with our Technical Support. We are assuring you of our best services forever and anticipating long term valuable Business Relations. Looking forward in to prolong our journey towards the excellence with Co- operation of our valuable client like you. Thanking you and assuring you of our prompt and quality services at all times. In addition to the above Company is having an operation and maintenance contract for Steel Plant, Power Plant and &amp; all process plants. The company has been also deputing skilled technical manpower for various Industries in India. </a:t>
            </a:r>
          </a:p>
          <a:p>
            <a:r>
              <a:rPr lang="en-US" dirty="0"/>
              <a:t>(SHASHI  TRIPATHI)</a:t>
            </a:r>
          </a:p>
          <a:p>
            <a:r>
              <a:rPr lang="en-US" dirty="0"/>
              <a:t> +</a:t>
            </a:r>
            <a:r>
              <a:rPr lang="en-US" dirty="0">
                <a:latin typeface="+mj-lt"/>
              </a:rPr>
              <a:t>91 7367980692, Email: trishashi@gmail.com</a:t>
            </a:r>
          </a:p>
          <a:p>
            <a:pPr marL="0" indent="0">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Autofit/>
          </a:bodyPr>
          <a:lstStyle/>
          <a:p>
            <a:r>
              <a:rPr lang="en-US" sz="2400" dirty="0"/>
              <a:t>           </a:t>
            </a:r>
            <a:br>
              <a:rPr lang="en-US" sz="2400" dirty="0"/>
            </a:br>
            <a:br>
              <a:rPr lang="en-US" sz="2400" dirty="0"/>
            </a:br>
            <a:br>
              <a:rPr lang="en-US" sz="2400" dirty="0"/>
            </a:br>
            <a:r>
              <a:rPr lang="en-US" sz="2400" dirty="0"/>
              <a:t>        ELECTRICAL  PANEL  ERECTION, &amp; CABLE LAYING, </a:t>
            </a:r>
            <a:br>
              <a:rPr lang="en-US" sz="2400" dirty="0"/>
            </a:br>
            <a:r>
              <a:rPr lang="en-US" sz="2400" dirty="0"/>
              <a:t>                                        FOR  THIS  PLANT  </a:t>
            </a:r>
          </a:p>
        </p:txBody>
      </p:sp>
      <p:sp>
        <p:nvSpPr>
          <p:cNvPr id="3" name="Content Placeholder 2"/>
          <p:cNvSpPr>
            <a:spLocks noGrp="1"/>
          </p:cNvSpPr>
          <p:nvPr>
            <p:ph idx="1"/>
          </p:nvPr>
        </p:nvSpPr>
        <p:spPr>
          <a:xfrm>
            <a:off x="457200" y="1295400"/>
            <a:ext cx="8229600" cy="5029200"/>
          </a:xfrm>
        </p:spPr>
        <p:txBody>
          <a:bodyPr>
            <a:normAutofit/>
          </a:bodyPr>
          <a:lstStyle/>
          <a:p>
            <a:r>
              <a:rPr lang="en-US" sz="2400" dirty="0"/>
              <a:t>COLD ROLLING MILL </a:t>
            </a:r>
            <a:r>
              <a:rPr lang="en-US" sz="2400" dirty="0">
                <a:latin typeface="+mj-lt"/>
              </a:rPr>
              <a:t>,4 </a:t>
            </a:r>
            <a:r>
              <a:rPr lang="en-US" sz="2400" dirty="0"/>
              <a:t>HI ,6 HI &amp;,SKINPASS </a:t>
            </a:r>
          </a:p>
          <a:p>
            <a:r>
              <a:rPr lang="en-US" sz="2400" dirty="0"/>
              <a:t>COLOR COATING LINE .</a:t>
            </a:r>
          </a:p>
          <a:p>
            <a:r>
              <a:rPr lang="en-US" sz="2400" dirty="0"/>
              <a:t>GALVALUME LINE .</a:t>
            </a:r>
          </a:p>
          <a:p>
            <a:r>
              <a:rPr lang="en-US" sz="2400" dirty="0"/>
              <a:t>PICKLING LINE.</a:t>
            </a:r>
          </a:p>
          <a:p>
            <a:r>
              <a:rPr lang="en-US" sz="2400" dirty="0"/>
              <a:t>ARP (ACID REGENATION PLANT )</a:t>
            </a:r>
          </a:p>
          <a:p>
            <a:r>
              <a:rPr lang="en-US" sz="2400" dirty="0"/>
              <a:t>TUBE MILL .</a:t>
            </a:r>
          </a:p>
          <a:p>
            <a:r>
              <a:rPr lang="en-US" sz="2400" dirty="0"/>
              <a:t>HR CTL ,CR CTL, HR SLITTING .</a:t>
            </a:r>
          </a:p>
          <a:p>
            <a:r>
              <a:rPr lang="en-US" sz="2400" dirty="0"/>
              <a:t>WIRE AND ROD MILL .</a:t>
            </a:r>
          </a:p>
          <a:p>
            <a:r>
              <a:rPr lang="en-US" sz="2400" dirty="0"/>
              <a:t>GAS POWER PLANT </a:t>
            </a:r>
            <a:r>
              <a:rPr lang="en-US" sz="2400" dirty="0">
                <a:latin typeface="+mj-lt"/>
              </a:rPr>
              <a:t>5</a:t>
            </a:r>
            <a:r>
              <a:rPr lang="en-US" sz="2400" dirty="0"/>
              <a:t> MW</a:t>
            </a:r>
          </a:p>
          <a:p>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457200"/>
          </a:xfrm>
        </p:spPr>
        <p:txBody>
          <a:bodyPr>
            <a:noAutofit/>
          </a:bodyPr>
          <a:lstStyle/>
          <a:p>
            <a:r>
              <a:rPr lang="en-US" sz="2800" dirty="0"/>
              <a:t>                 OUR  ACHEIVEMENTS TILL DATE</a:t>
            </a:r>
          </a:p>
        </p:txBody>
      </p:sp>
      <p:sp>
        <p:nvSpPr>
          <p:cNvPr id="3" name="Content Placeholder 2"/>
          <p:cNvSpPr>
            <a:spLocks noGrp="1"/>
          </p:cNvSpPr>
          <p:nvPr>
            <p:ph idx="1"/>
          </p:nvPr>
        </p:nvSpPr>
        <p:spPr>
          <a:xfrm>
            <a:off x="457200" y="990600"/>
            <a:ext cx="8229600" cy="5334000"/>
          </a:xfrm>
        </p:spPr>
        <p:txBody>
          <a:bodyPr>
            <a:normAutofit lnSpcReduction="10000"/>
          </a:bodyPr>
          <a:lstStyle/>
          <a:p>
            <a:r>
              <a:rPr lang="en-US" sz="2400" dirty="0">
                <a:latin typeface="+mj-lt"/>
              </a:rPr>
              <a:t>11</a:t>
            </a:r>
            <a:r>
              <a:rPr lang="en-US" sz="2400" dirty="0"/>
              <a:t> KV SUBSTATION  INSTALLATION &amp; COMMISSIONING IN  (MMI STEEL ,TANZANIA)Including , 5 MVA  Transformer</a:t>
            </a:r>
          </a:p>
          <a:p>
            <a:r>
              <a:rPr lang="en-US" sz="2400" dirty="0">
                <a:latin typeface="+mj-lt"/>
              </a:rPr>
              <a:t>33</a:t>
            </a:r>
            <a:r>
              <a:rPr lang="en-US" sz="2400" dirty="0"/>
              <a:t> KV SUBSTATION  INSTALLATION &amp; COMMISSIONING IN  (BMW STEEL ,JAMSHEDPUR) Including , 15 MVA  Transformer</a:t>
            </a:r>
          </a:p>
          <a:p>
            <a:r>
              <a:rPr lang="en-US" sz="2400" dirty="0">
                <a:latin typeface="+mj-lt"/>
              </a:rPr>
              <a:t>33</a:t>
            </a:r>
            <a:r>
              <a:rPr lang="en-US" sz="2400" dirty="0"/>
              <a:t> KV KV SUBSTATION  INSTALLATION &amp; COMMISSIONING IN  (DEVKI STEEL ,KENYA ) Including , 20 MVA  Transformer.</a:t>
            </a:r>
          </a:p>
          <a:p>
            <a:r>
              <a:rPr lang="en-US" sz="2400" dirty="0">
                <a:latin typeface="+mj-lt"/>
              </a:rPr>
              <a:t>66</a:t>
            </a:r>
            <a:r>
              <a:rPr lang="en-US" sz="2400" dirty="0"/>
              <a:t> KV KV SUBSTATION  INSTALLATION &amp; COMMISSIONING IN  (Jagdamba steel ,Nepal) Including , </a:t>
            </a:r>
            <a:r>
              <a:rPr lang="en-US" sz="2400" dirty="0">
                <a:latin typeface="+mj-lt"/>
              </a:rPr>
              <a:t>31.5</a:t>
            </a:r>
            <a:r>
              <a:rPr lang="en-US" sz="2400" dirty="0"/>
              <a:t> MVA  Transformer.</a:t>
            </a:r>
          </a:p>
          <a:p>
            <a:r>
              <a:rPr lang="en-US" sz="2400" dirty="0">
                <a:latin typeface="+mj-lt"/>
              </a:rPr>
              <a:t>33</a:t>
            </a:r>
            <a:r>
              <a:rPr lang="en-US" sz="2400" dirty="0"/>
              <a:t> KV substation and </a:t>
            </a:r>
            <a:r>
              <a:rPr lang="en-US" sz="2400" dirty="0">
                <a:latin typeface="+mj-lt"/>
              </a:rPr>
              <a:t>5</a:t>
            </a:r>
            <a:r>
              <a:rPr lang="en-US" sz="2400" dirty="0"/>
              <a:t> MW Gas power plant in Lodhia steel</a:t>
            </a:r>
          </a:p>
          <a:p>
            <a:endParaRPr lang="en-US" sz="2400" dirty="0"/>
          </a:p>
          <a:p>
            <a:endParaRPr lang="en-US" sz="2400" dirty="0"/>
          </a:p>
          <a:p>
            <a:endParaRPr lang="en-US" sz="2400" dirty="0"/>
          </a:p>
          <a:p>
            <a:endParaRPr lang="en-US" sz="2400" dirty="0"/>
          </a:p>
          <a:p>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57200"/>
          </a:xfrm>
        </p:spPr>
        <p:txBody>
          <a:bodyPr>
            <a:noAutofit/>
          </a:bodyPr>
          <a:lstStyle/>
          <a:p>
            <a:r>
              <a:rPr lang="en-US" sz="2800" dirty="0"/>
              <a:t>             LT PANEL INSTALLATION &amp; CABLE LAYING</a:t>
            </a:r>
          </a:p>
        </p:txBody>
      </p:sp>
      <p:sp>
        <p:nvSpPr>
          <p:cNvPr id="3" name="Content Placeholder 2"/>
          <p:cNvSpPr>
            <a:spLocks noGrp="1"/>
          </p:cNvSpPr>
          <p:nvPr>
            <p:ph idx="1"/>
          </p:nvPr>
        </p:nvSpPr>
        <p:spPr>
          <a:xfrm>
            <a:off x="457200" y="838200"/>
            <a:ext cx="8229600" cy="5486400"/>
          </a:xfrm>
        </p:spPr>
        <p:txBody>
          <a:bodyPr>
            <a:normAutofit/>
          </a:bodyPr>
          <a:lstStyle/>
          <a:p>
            <a:endParaRPr lang="en-US" dirty="0"/>
          </a:p>
          <a:p>
            <a:r>
              <a:rPr lang="en-US" sz="2400" dirty="0"/>
              <a:t>Galvalume plant Electrical panel installation and all cable laying ,( Mmi Steel ,Tanzania )</a:t>
            </a:r>
          </a:p>
          <a:p>
            <a:r>
              <a:rPr lang="en-US" sz="2400" dirty="0"/>
              <a:t>Full CRM Complex Electrical panel installation and all cable laying ,( BMW  Steel  Jamshedpur)</a:t>
            </a:r>
          </a:p>
          <a:p>
            <a:r>
              <a:rPr lang="en-US" sz="2400" dirty="0"/>
              <a:t>Full CRM Complex Electrical panel installation and all cable laying ,( Devki  Steel Kenya.)</a:t>
            </a:r>
          </a:p>
          <a:p>
            <a:r>
              <a:rPr lang="en-US" sz="2400" dirty="0"/>
              <a:t>Tube mill plant Electrical panel installation and all cable laying ,( Mmi Steel ,Zambia )</a:t>
            </a:r>
          </a:p>
          <a:p>
            <a:r>
              <a:rPr lang="en-US" sz="2400" dirty="0"/>
              <a:t>Full CRM Complex Electrical panel installation and all cable laying ,( Jagdamba Steel Nepal)</a:t>
            </a:r>
          </a:p>
          <a:p>
            <a:r>
              <a:rPr lang="en-US" sz="2400" dirty="0"/>
              <a:t>Full CRM Complex Electrical panel installation and all cable laying ,( Lodhia  Steel Tanzania)</a:t>
            </a:r>
          </a:p>
          <a:p>
            <a:endParaRPr lang="en-US" dirty="0"/>
          </a:p>
          <a:p>
            <a:endParaRPr lang="en-US" dirty="0"/>
          </a:p>
          <a:p>
            <a:endParaRPr lang="en-US" dirty="0"/>
          </a:p>
          <a:p>
            <a:endParaRPr lang="en-US" dirty="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04800"/>
          </a:xfrm>
        </p:spPr>
        <p:txBody>
          <a:bodyPr>
            <a:noAutofit/>
          </a:bodyPr>
          <a:lstStyle/>
          <a:p>
            <a:r>
              <a:rPr lang="en-US" sz="2400" dirty="0"/>
              <a:t>                                           SPECIALISATION</a:t>
            </a:r>
          </a:p>
        </p:txBody>
      </p:sp>
      <p:sp>
        <p:nvSpPr>
          <p:cNvPr id="3" name="Content Placeholder 2"/>
          <p:cNvSpPr>
            <a:spLocks noGrp="1"/>
          </p:cNvSpPr>
          <p:nvPr>
            <p:ph idx="1"/>
          </p:nvPr>
        </p:nvSpPr>
        <p:spPr>
          <a:xfrm>
            <a:off x="457200" y="762000"/>
            <a:ext cx="8305800" cy="5867400"/>
          </a:xfrm>
        </p:spPr>
        <p:txBody>
          <a:bodyPr>
            <a:noAutofit/>
          </a:bodyPr>
          <a:lstStyle/>
          <a:p>
            <a:r>
              <a:rPr lang="en-US" sz="2400" dirty="0"/>
              <a:t>SPECIALISATION IN ALL KIND OF ELECTRICAL WORK IN ENGINEERING AND CONTRACTING WITH PROJECT JOB.</a:t>
            </a:r>
          </a:p>
          <a:p>
            <a:r>
              <a:rPr lang="en-US" sz="2400" dirty="0"/>
              <a:t> PLANT OPERATIONS AND MAINTENANCE / TROUBLE SHOOTING .</a:t>
            </a:r>
          </a:p>
          <a:p>
            <a:r>
              <a:rPr lang="en-US" sz="2400" dirty="0"/>
              <a:t> LUMPSUM TURNKEY CONTRACTS.</a:t>
            </a:r>
          </a:p>
          <a:p>
            <a:r>
              <a:rPr lang="en-US" sz="2400" dirty="0"/>
              <a:t> ANNUAL MAINTENANCE CONTRACTS FOR ELECTRICAL.</a:t>
            </a:r>
          </a:p>
          <a:p>
            <a:r>
              <a:rPr lang="en-US" sz="2400" dirty="0"/>
              <a:t> TESTING &amp; COMMISSIONING OF ALL TYPE HV/LVPANEL AND ALL TYPES RELAY AND BREAKRES AND TRANSFORMER, SWITCHYARD UP TO </a:t>
            </a:r>
            <a:r>
              <a:rPr lang="en-US" sz="2400" dirty="0">
                <a:latin typeface="+mj-lt"/>
              </a:rPr>
              <a:t>33</a:t>
            </a:r>
            <a:r>
              <a:rPr lang="en-US" sz="2400" dirty="0"/>
              <a:t> KV.</a:t>
            </a:r>
          </a:p>
          <a:p>
            <a:r>
              <a:rPr lang="en-US" sz="2400" dirty="0"/>
              <a:t> DEPUTING SITE ENGINEERS, CONTRUCTION ENGINEERS, SKILLED ELECTRICIAN.</a:t>
            </a:r>
          </a:p>
          <a:p>
            <a:r>
              <a:rPr lang="en-US" sz="2400" dirty="0"/>
              <a:t>Skilled Manpower Supply to various industry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381000"/>
          </a:xfrm>
        </p:spPr>
        <p:txBody>
          <a:bodyPr>
            <a:noAutofit/>
          </a:bodyPr>
          <a:lstStyle/>
          <a:p>
            <a:r>
              <a:rPr lang="en-US" sz="2400" dirty="0"/>
              <a:t>                                   ENGINEERING SERVICE</a:t>
            </a:r>
          </a:p>
        </p:txBody>
      </p:sp>
      <p:sp>
        <p:nvSpPr>
          <p:cNvPr id="3" name="Content Placeholder 2"/>
          <p:cNvSpPr>
            <a:spLocks noGrp="1"/>
          </p:cNvSpPr>
          <p:nvPr>
            <p:ph idx="1"/>
          </p:nvPr>
        </p:nvSpPr>
        <p:spPr>
          <a:xfrm>
            <a:off x="457200" y="990600"/>
            <a:ext cx="8229600" cy="5334000"/>
          </a:xfrm>
        </p:spPr>
        <p:txBody>
          <a:bodyPr>
            <a:normAutofit/>
          </a:bodyPr>
          <a:lstStyle/>
          <a:p>
            <a:r>
              <a:rPr lang="en-US" sz="2400" dirty="0"/>
              <a:t>  Installation, Testing &amp; Commissioning of Utility &amp; Private </a:t>
            </a:r>
            <a:r>
              <a:rPr lang="en-US" sz="2400" dirty="0">
                <a:latin typeface="+mj-lt"/>
              </a:rPr>
              <a:t>33/11</a:t>
            </a:r>
            <a:r>
              <a:rPr lang="en-US" sz="2400" dirty="0"/>
              <a:t> KV Substations, </a:t>
            </a:r>
          </a:p>
          <a:p>
            <a:endParaRPr lang="en-US" sz="2400" dirty="0"/>
          </a:p>
          <a:p>
            <a:r>
              <a:rPr lang="en-US" sz="2400" dirty="0"/>
              <a:t> Installation, Testing &amp; Commissioning of HT/LT Panels, HT/LT Cables, Transformers, DG sets, complete low side electrical works.</a:t>
            </a:r>
          </a:p>
          <a:p>
            <a:endParaRPr lang="en-US" sz="2400" dirty="0"/>
          </a:p>
          <a:p>
            <a:r>
              <a:rPr lang="en-US" sz="2400" dirty="0"/>
              <a:t>SITC of Fire &amp; Security Systems,  &amp; Plant PA Systems.</a:t>
            </a:r>
          </a:p>
          <a:p>
            <a:r>
              <a:rPr lang="en-US" sz="2400" dirty="0"/>
              <a:t>Plant Pipe Line work including Mechanical fabrication .</a:t>
            </a:r>
          </a:p>
          <a:p>
            <a:r>
              <a:rPr lang="en-US" sz="2400" dirty="0"/>
              <a:t>HVAC, , Installation, Testing and Commissioning of air-conditioning system.</a:t>
            </a:r>
          </a:p>
          <a:p>
            <a:r>
              <a:rPr lang="en-US" sz="2400" dirty="0"/>
              <a:t>Chilled water System .And Plant Fire Fighting System</a:t>
            </a:r>
          </a:p>
          <a:p>
            <a:endParaRPr lang="en-US"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1759</TotalTime>
  <Words>1310</Words>
  <Application>Microsoft Office PowerPoint</Application>
  <PresentationFormat>On-screen Show (4:3)</PresentationFormat>
  <Paragraphs>113</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Constantia</vt:lpstr>
      <vt:lpstr>Wingdings 2</vt:lpstr>
      <vt:lpstr>Flow</vt:lpstr>
      <vt:lpstr>SHYAM ELECTROMECH SOLUTION</vt:lpstr>
      <vt:lpstr>                                        INTRODUCTION</vt:lpstr>
      <vt:lpstr>                                               INTRODUCTION - 1</vt:lpstr>
      <vt:lpstr>                                                     PROFILE</vt:lpstr>
      <vt:lpstr>                      ELECTRICAL  PANEL  ERECTION, &amp; CABLE LAYING,                                          FOR  THIS  PLANT  </vt:lpstr>
      <vt:lpstr>                 OUR  ACHEIVEMENTS TILL DATE</vt:lpstr>
      <vt:lpstr>             LT PANEL INSTALLATION &amp; CABLE LAYING</vt:lpstr>
      <vt:lpstr>                                           SPECIALISATION</vt:lpstr>
      <vt:lpstr>                                   ENGINEERING SERVICE</vt:lpstr>
      <vt:lpstr>             QUALITY POLICY</vt:lpstr>
      <vt:lpstr>                           Health, Safety &amp; Environment Policy</vt:lpstr>
      <vt:lpstr>           66 kV substation  project Snaps</vt:lpstr>
      <vt:lpstr>         Tube Mill Project Snaps</vt:lpstr>
      <vt:lpstr>          WHY SHYAM ELECTRO-MECH SOLUTION </vt:lpstr>
      <vt:lpstr>                CONTACT US</vt:lpstr>
      <vt:lpstr>SHYAM ELECTROMECH 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UTKARSH ELECTRICAL ENGINEERING&amp;CON</dc:title>
  <dc:creator>micro</dc:creator>
  <cp:lastModifiedBy>USER</cp:lastModifiedBy>
  <cp:revision>139</cp:revision>
  <dcterms:created xsi:type="dcterms:W3CDTF">2006-08-16T00:00:00Z</dcterms:created>
  <dcterms:modified xsi:type="dcterms:W3CDTF">2026-08-03T09:28:19Z</dcterms:modified>
</cp:coreProperties>
</file>